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78" r:id="rId10"/>
    <p:sldId id="264" r:id="rId11"/>
    <p:sldId id="265" r:id="rId12"/>
    <p:sldId id="266" r:id="rId13"/>
    <p:sldId id="279" r:id="rId14"/>
    <p:sldId id="267" r:id="rId15"/>
    <p:sldId id="268" r:id="rId16"/>
    <p:sldId id="269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mfortaa" panose="020B0604020202020204" charset="0"/>
      <p:regular r:id="rId23"/>
      <p:bold r:id="rId24"/>
    </p:embeddedFont>
    <p:embeddedFont>
      <p:font typeface="Lato Light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f0TRxMenxXCFw3MnJAVtl/6mE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" name="Google Shape;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8c16b5f8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8c16b5f8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18c16b5f81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8c16b5f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1" name="Google Shape;171;g118c16b5f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8c16b5f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1" name="Google Shape;171;g118c16b5f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384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7e13fc920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7" name="Google Shape;197;g117e13fc920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7e13fc92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4" name="Google Shape;204;g117e13fc92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7e13fc92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0" name="Google Shape;210;g117e13fc92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" name="Google Shape;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41c5015a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41c5015a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1141c5015a9_0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41c5015a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41c5015a9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141c5015a9_0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41c5015a9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41c5015a9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1141c5015a9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7e13fc920_1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" name="Google Shape;116;g117e13fc920_1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807365b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" name="Google Shape;104;g11807365b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41c5015a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g1141c5015a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 Message">
  <p:cSld name="Welcome Mess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>
            <a:spLocks noGrp="1"/>
          </p:cNvSpPr>
          <p:nvPr>
            <p:ph type="pic" idx="2"/>
          </p:nvPr>
        </p:nvSpPr>
        <p:spPr>
          <a:xfrm>
            <a:off x="1011832" y="769123"/>
            <a:ext cx="3105692" cy="33316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General Slide">
  <p:cSld name="4_General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Break Picture">
  <p:cSld name="Creative Break Pictur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>
            <a:spLocks noGrp="1"/>
          </p:cNvSpPr>
          <p:nvPr>
            <p:ph type="pic" idx="2"/>
          </p:nvPr>
        </p:nvSpPr>
        <p:spPr>
          <a:xfrm>
            <a:off x="-661803" y="-263441"/>
            <a:ext cx="5165110" cy="520135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General Slide">
  <p:cSld name="5_General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65095" y="-3867182"/>
            <a:ext cx="15905748" cy="1161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akffa.files.wordpress.com/2013/02/phytoplankton-fash-cards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jpe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"/>
          <p:cNvGrpSpPr/>
          <p:nvPr/>
        </p:nvGrpSpPr>
        <p:grpSpPr>
          <a:xfrm>
            <a:off x="-12" y="0"/>
            <a:ext cx="4419332" cy="4419332"/>
            <a:chOff x="-12" y="0"/>
            <a:chExt cx="4419332" cy="4419332"/>
          </a:xfrm>
        </p:grpSpPr>
        <p:pic>
          <p:nvPicPr>
            <p:cNvPr id="40" name="Google Shape;40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2" y="0"/>
              <a:ext cx="4419332" cy="4419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>
            <a:blip r:embed="rId4">
              <a:alphaModFix amt="55000"/>
            </a:blip>
            <a:stretch>
              <a:fillRect/>
            </a:stretch>
          </p:blipFill>
          <p:spPr>
            <a:xfrm>
              <a:off x="933800" y="736600"/>
              <a:ext cx="2425568" cy="2854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5"/>
            <p:cNvSpPr txBox="1"/>
            <p:nvPr/>
          </p:nvSpPr>
          <p:spPr>
            <a:xfrm>
              <a:off x="886412" y="625676"/>
              <a:ext cx="2562900" cy="23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dirty="0" err="1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OceanBlooms</a:t>
              </a:r>
              <a:endParaRPr sz="4800" b="1" dirty="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43" name="Google Shape;43;p5"/>
          <p:cNvGrpSpPr/>
          <p:nvPr/>
        </p:nvGrpSpPr>
        <p:grpSpPr>
          <a:xfrm>
            <a:off x="4804961" y="1564200"/>
            <a:ext cx="4248230" cy="2015100"/>
            <a:chOff x="4220750" y="1559750"/>
            <a:chExt cx="4873500" cy="2015100"/>
          </a:xfrm>
        </p:grpSpPr>
        <p:sp>
          <p:nvSpPr>
            <p:cNvPr id="44" name="Google Shape;44;p5"/>
            <p:cNvSpPr txBox="1"/>
            <p:nvPr/>
          </p:nvSpPr>
          <p:spPr>
            <a:xfrm>
              <a:off x="4293850" y="1559750"/>
              <a:ext cx="441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2"/>
                  </a:solidFill>
                  <a:latin typeface="Lato Light"/>
                  <a:ea typeface="Lato Light"/>
                  <a:cs typeface="Lato Light"/>
                  <a:sym typeface="Lato Light"/>
                </a:rPr>
                <a:t>Kaitlin Harrison | Oceanography , UW</a:t>
              </a:r>
              <a:endParaRPr/>
            </a:p>
          </p:txBody>
        </p:sp>
        <p:sp>
          <p:nvSpPr>
            <p:cNvPr id="45" name="Google Shape;45;p5"/>
            <p:cNvSpPr txBox="1"/>
            <p:nvPr/>
          </p:nvSpPr>
          <p:spPr>
            <a:xfrm>
              <a:off x="4293850" y="2397950"/>
              <a:ext cx="441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2"/>
                  </a:solidFill>
                  <a:latin typeface="Lato Light"/>
                  <a:ea typeface="Lato Light"/>
                  <a:cs typeface="Lato Light"/>
                  <a:sym typeface="Lato Light"/>
                </a:rPr>
                <a:t>Rachel Liu | Oceanography , UW</a:t>
              </a:r>
              <a:endParaRPr/>
            </a:p>
          </p:txBody>
        </p:sp>
        <p:sp>
          <p:nvSpPr>
            <p:cNvPr id="46" name="Google Shape;46;p5"/>
            <p:cNvSpPr txBox="1"/>
            <p:nvPr/>
          </p:nvSpPr>
          <p:spPr>
            <a:xfrm>
              <a:off x="4220750" y="3236150"/>
              <a:ext cx="4873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2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Sarah Tanja | SAFS , UW</a:t>
              </a: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32650" y="3983490"/>
            <a:ext cx="4672311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phytoplankton game, adapted from Wingspan</a:t>
            </a:r>
            <a:endParaRPr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1141c5015a9_0_1"/>
          <p:cNvPicPr preferRelativeResize="0"/>
          <p:nvPr/>
        </p:nvPicPr>
        <p:blipFill rotWithShape="1">
          <a:blip r:embed="rId3">
            <a:alphaModFix/>
          </a:blip>
          <a:srcRect t="862" r="546"/>
          <a:stretch/>
        </p:blipFill>
        <p:spPr>
          <a:xfrm>
            <a:off x="-10750" y="-6139"/>
            <a:ext cx="9165501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g1141c5015a9_0_1"/>
          <p:cNvCxnSpPr/>
          <p:nvPr/>
        </p:nvCxnSpPr>
        <p:spPr>
          <a:xfrm>
            <a:off x="57150" y="381000"/>
            <a:ext cx="1857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g1141c5015a9_0_1"/>
          <p:cNvCxnSpPr/>
          <p:nvPr/>
        </p:nvCxnSpPr>
        <p:spPr>
          <a:xfrm>
            <a:off x="57150" y="1905000"/>
            <a:ext cx="1857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g1141c5015a9_0_1"/>
          <p:cNvCxnSpPr/>
          <p:nvPr/>
        </p:nvCxnSpPr>
        <p:spPr>
          <a:xfrm>
            <a:off x="57150" y="3505200"/>
            <a:ext cx="1857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g1141c5015a9_0_1"/>
          <p:cNvSpPr/>
          <p:nvPr/>
        </p:nvSpPr>
        <p:spPr>
          <a:xfrm>
            <a:off x="2343150" y="381000"/>
            <a:ext cx="1889100" cy="1447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141c5015a9_0_1"/>
          <p:cNvSpPr/>
          <p:nvPr/>
        </p:nvSpPr>
        <p:spPr>
          <a:xfrm>
            <a:off x="6498482" y="381000"/>
            <a:ext cx="1889100" cy="1447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141c5015a9_0_1"/>
          <p:cNvSpPr/>
          <p:nvPr/>
        </p:nvSpPr>
        <p:spPr>
          <a:xfrm>
            <a:off x="4423880" y="381000"/>
            <a:ext cx="1889100" cy="1447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141c5015a9_0_1"/>
          <p:cNvSpPr txBox="1"/>
          <p:nvPr/>
        </p:nvSpPr>
        <p:spPr>
          <a:xfrm>
            <a:off x="0" y="0"/>
            <a:ext cx="229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5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Play Phytoplankton</a:t>
            </a:r>
            <a:endParaRPr sz="1500" b="1" dirty="0">
              <a:solidFill>
                <a:schemeClr val="accent5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g1141c5015a9_0_1"/>
          <p:cNvSpPr txBox="1"/>
          <p:nvPr/>
        </p:nvSpPr>
        <p:spPr>
          <a:xfrm>
            <a:off x="-14278" y="701659"/>
            <a:ext cx="20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Gain Resources</a:t>
            </a:r>
            <a:endParaRPr b="1" dirty="0">
              <a:solidFill>
                <a:schemeClr val="accent5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" name="Google Shape;144;g1141c5015a9_0_1"/>
          <p:cNvSpPr txBox="1"/>
          <p:nvPr/>
        </p:nvSpPr>
        <p:spPr>
          <a:xfrm>
            <a:off x="-10750" y="2317587"/>
            <a:ext cx="20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Grow</a:t>
            </a:r>
            <a:endParaRPr b="1" dirty="0">
              <a:solidFill>
                <a:schemeClr val="accent5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5" name="Google Shape;145;g1141c5015a9_0_1"/>
          <p:cNvSpPr txBox="1"/>
          <p:nvPr/>
        </p:nvSpPr>
        <p:spPr>
          <a:xfrm>
            <a:off x="47094" y="3921081"/>
            <a:ext cx="20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Draw Phytoplankton </a:t>
            </a:r>
            <a:endParaRPr b="1" dirty="0">
              <a:solidFill>
                <a:schemeClr val="accent5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g1141c5015a9_0_1"/>
          <p:cNvSpPr txBox="1"/>
          <p:nvPr/>
        </p:nvSpPr>
        <p:spPr>
          <a:xfrm>
            <a:off x="57200" y="1341800"/>
            <a:ext cx="1889100" cy="492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Activate any green powers in this row</a:t>
            </a:r>
            <a:endParaRPr sz="10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7" name="Google Shape;147;g1141c5015a9_0_1"/>
          <p:cNvSpPr txBox="1"/>
          <p:nvPr/>
        </p:nvSpPr>
        <p:spPr>
          <a:xfrm>
            <a:off x="57200" y="2942000"/>
            <a:ext cx="1889100" cy="492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Activate any green powers in this row</a:t>
            </a:r>
            <a:endParaRPr sz="10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8" name="Google Shape;148;g1141c5015a9_0_1"/>
          <p:cNvSpPr txBox="1"/>
          <p:nvPr/>
        </p:nvSpPr>
        <p:spPr>
          <a:xfrm>
            <a:off x="57200" y="4542200"/>
            <a:ext cx="1889100" cy="492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Activate any green powers in this row</a:t>
            </a:r>
            <a:endParaRPr sz="10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0" name="Google Shape;150;g1141c5015a9_0_1"/>
          <p:cNvPicPr preferRelativeResize="0"/>
          <p:nvPr/>
        </p:nvPicPr>
        <p:blipFill rotWithShape="1">
          <a:blip r:embed="rId4">
            <a:alphaModFix/>
          </a:blip>
          <a:srcRect l="25145" t="15299" r="45612" b="60675"/>
          <a:stretch/>
        </p:blipFill>
        <p:spPr>
          <a:xfrm>
            <a:off x="3087337" y="338592"/>
            <a:ext cx="428288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141c5015a9_0_1"/>
          <p:cNvPicPr preferRelativeResize="0"/>
          <p:nvPr/>
        </p:nvPicPr>
        <p:blipFill rotWithShape="1">
          <a:blip r:embed="rId4">
            <a:alphaModFix/>
          </a:blip>
          <a:srcRect l="25145" t="15299" r="45612" b="60675"/>
          <a:stretch/>
        </p:blipFill>
        <p:spPr>
          <a:xfrm>
            <a:off x="5190492" y="335478"/>
            <a:ext cx="428288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141c5015a9_0_1"/>
          <p:cNvPicPr preferRelativeResize="0"/>
          <p:nvPr/>
        </p:nvPicPr>
        <p:blipFill rotWithShape="1">
          <a:blip r:embed="rId4">
            <a:alphaModFix/>
          </a:blip>
          <a:srcRect l="25145" t="15299" r="45612" b="60675"/>
          <a:stretch/>
        </p:blipFill>
        <p:spPr>
          <a:xfrm>
            <a:off x="7293995" y="334583"/>
            <a:ext cx="428288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41c5015a9_0_1"/>
          <p:cNvPicPr preferRelativeResize="0"/>
          <p:nvPr/>
        </p:nvPicPr>
        <p:blipFill rotWithShape="1">
          <a:blip r:embed="rId4">
            <a:alphaModFix/>
          </a:blip>
          <a:srcRect l="23782" t="39466" r="46976" b="39130"/>
          <a:stretch/>
        </p:blipFill>
        <p:spPr>
          <a:xfrm>
            <a:off x="68600" y="1976049"/>
            <a:ext cx="405478" cy="41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41c5015a9_0_1"/>
          <p:cNvPicPr preferRelativeResize="0"/>
          <p:nvPr/>
        </p:nvPicPr>
        <p:blipFill rotWithShape="1">
          <a:blip r:embed="rId5">
            <a:alphaModFix/>
          </a:blip>
          <a:srcRect l="23209" t="63829" r="47548" b="15860"/>
          <a:stretch/>
        </p:blipFill>
        <p:spPr>
          <a:xfrm>
            <a:off x="80006" y="3632063"/>
            <a:ext cx="405474" cy="39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141c5015a9_0_1"/>
          <p:cNvPicPr preferRelativeResize="0"/>
          <p:nvPr/>
        </p:nvPicPr>
        <p:blipFill rotWithShape="1">
          <a:blip r:embed="rId5">
            <a:alphaModFix/>
          </a:blip>
          <a:srcRect l="23209" t="63829" r="47548" b="15860"/>
          <a:stretch/>
        </p:blipFill>
        <p:spPr>
          <a:xfrm>
            <a:off x="3110151" y="3704273"/>
            <a:ext cx="405474" cy="39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141c5015a9_0_1"/>
          <p:cNvPicPr preferRelativeResize="0"/>
          <p:nvPr/>
        </p:nvPicPr>
        <p:blipFill rotWithShape="1">
          <a:blip r:embed="rId5">
            <a:alphaModFix/>
          </a:blip>
          <a:srcRect l="23209" t="63829" r="47548" b="15860"/>
          <a:stretch/>
        </p:blipFill>
        <p:spPr>
          <a:xfrm>
            <a:off x="5213306" y="3704273"/>
            <a:ext cx="405474" cy="39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141c5015a9_0_1"/>
          <p:cNvPicPr preferRelativeResize="0"/>
          <p:nvPr/>
        </p:nvPicPr>
        <p:blipFill rotWithShape="1">
          <a:blip r:embed="rId5">
            <a:alphaModFix/>
          </a:blip>
          <a:srcRect l="23209" t="63829" r="47548" b="15860"/>
          <a:stretch/>
        </p:blipFill>
        <p:spPr>
          <a:xfrm>
            <a:off x="7256657" y="3704273"/>
            <a:ext cx="405474" cy="39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141c5015a9_0_1"/>
          <p:cNvPicPr preferRelativeResize="0"/>
          <p:nvPr/>
        </p:nvPicPr>
        <p:blipFill rotWithShape="1">
          <a:blip r:embed="rId4">
            <a:alphaModFix/>
          </a:blip>
          <a:srcRect l="23782" t="39466" r="46976" b="39130"/>
          <a:stretch/>
        </p:blipFill>
        <p:spPr>
          <a:xfrm>
            <a:off x="3098742" y="2041990"/>
            <a:ext cx="405478" cy="41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141c5015a9_0_1"/>
          <p:cNvPicPr preferRelativeResize="0"/>
          <p:nvPr/>
        </p:nvPicPr>
        <p:blipFill rotWithShape="1">
          <a:blip r:embed="rId4">
            <a:alphaModFix/>
          </a:blip>
          <a:srcRect l="23782" t="39466" r="46976" b="39130"/>
          <a:stretch/>
        </p:blipFill>
        <p:spPr>
          <a:xfrm>
            <a:off x="5201897" y="2041990"/>
            <a:ext cx="405478" cy="41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141c5015a9_0_1"/>
          <p:cNvPicPr preferRelativeResize="0"/>
          <p:nvPr/>
        </p:nvPicPr>
        <p:blipFill rotWithShape="1">
          <a:blip r:embed="rId4">
            <a:alphaModFix/>
          </a:blip>
          <a:srcRect l="23782" t="39466" r="46976" b="39130"/>
          <a:stretch/>
        </p:blipFill>
        <p:spPr>
          <a:xfrm>
            <a:off x="7291156" y="2062034"/>
            <a:ext cx="405478" cy="415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33;g1141c5015a9_0_1">
            <a:extLst>
              <a:ext uri="{FF2B5EF4-FFF2-40B4-BE49-F238E27FC236}">
                <a16:creationId xmlns:a16="http://schemas.microsoft.com/office/drawing/2014/main" id="{4E30F1E1-DE86-4AD0-9F2F-02CC6444A4A6}"/>
              </a:ext>
            </a:extLst>
          </p:cNvPr>
          <p:cNvSpPr/>
          <p:nvPr/>
        </p:nvSpPr>
        <p:spPr>
          <a:xfrm>
            <a:off x="2348263" y="2006258"/>
            <a:ext cx="1889100" cy="1447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4;g1141c5015a9_0_1">
            <a:extLst>
              <a:ext uri="{FF2B5EF4-FFF2-40B4-BE49-F238E27FC236}">
                <a16:creationId xmlns:a16="http://schemas.microsoft.com/office/drawing/2014/main" id="{1B7368C2-2F06-4213-83B0-3AE5696F7503}"/>
              </a:ext>
            </a:extLst>
          </p:cNvPr>
          <p:cNvSpPr/>
          <p:nvPr/>
        </p:nvSpPr>
        <p:spPr>
          <a:xfrm>
            <a:off x="6503595" y="2006258"/>
            <a:ext cx="1889100" cy="1447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5;g1141c5015a9_0_1">
            <a:extLst>
              <a:ext uri="{FF2B5EF4-FFF2-40B4-BE49-F238E27FC236}">
                <a16:creationId xmlns:a16="http://schemas.microsoft.com/office/drawing/2014/main" id="{7699E2A7-9397-4F57-B387-F7AEC2A14319}"/>
              </a:ext>
            </a:extLst>
          </p:cNvPr>
          <p:cNvSpPr/>
          <p:nvPr/>
        </p:nvSpPr>
        <p:spPr>
          <a:xfrm>
            <a:off x="4428993" y="2006258"/>
            <a:ext cx="1889100" cy="1447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3;g1141c5015a9_0_1">
            <a:extLst>
              <a:ext uri="{FF2B5EF4-FFF2-40B4-BE49-F238E27FC236}">
                <a16:creationId xmlns:a16="http://schemas.microsoft.com/office/drawing/2014/main" id="{C256C61D-ECBB-4C87-8EF7-96D2470AB77F}"/>
              </a:ext>
            </a:extLst>
          </p:cNvPr>
          <p:cNvSpPr/>
          <p:nvPr/>
        </p:nvSpPr>
        <p:spPr>
          <a:xfrm>
            <a:off x="2359512" y="3631514"/>
            <a:ext cx="1889100" cy="1447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34;g1141c5015a9_0_1">
            <a:extLst>
              <a:ext uri="{FF2B5EF4-FFF2-40B4-BE49-F238E27FC236}">
                <a16:creationId xmlns:a16="http://schemas.microsoft.com/office/drawing/2014/main" id="{A1248229-FF3D-462E-B2B8-30A8EDB3BDAB}"/>
              </a:ext>
            </a:extLst>
          </p:cNvPr>
          <p:cNvSpPr/>
          <p:nvPr/>
        </p:nvSpPr>
        <p:spPr>
          <a:xfrm>
            <a:off x="6514844" y="3631514"/>
            <a:ext cx="1889100" cy="1447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35;g1141c5015a9_0_1">
            <a:extLst>
              <a:ext uri="{FF2B5EF4-FFF2-40B4-BE49-F238E27FC236}">
                <a16:creationId xmlns:a16="http://schemas.microsoft.com/office/drawing/2014/main" id="{64008FA2-CC8E-4D56-8EF8-5941178BB653}"/>
              </a:ext>
            </a:extLst>
          </p:cNvPr>
          <p:cNvSpPr/>
          <p:nvPr/>
        </p:nvSpPr>
        <p:spPr>
          <a:xfrm>
            <a:off x="4440242" y="3631514"/>
            <a:ext cx="1889100" cy="1447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68;g118c16b5f81_0_39">
            <a:extLst>
              <a:ext uri="{FF2B5EF4-FFF2-40B4-BE49-F238E27FC236}">
                <a16:creationId xmlns:a16="http://schemas.microsoft.com/office/drawing/2014/main" id="{4919AA44-48F6-479F-BF9D-D32713590670}"/>
              </a:ext>
            </a:extLst>
          </p:cNvPr>
          <p:cNvSpPr>
            <a:spLocks noChangeAspect="1"/>
          </p:cNvSpPr>
          <p:nvPr/>
        </p:nvSpPr>
        <p:spPr>
          <a:xfrm>
            <a:off x="3098742" y="4193434"/>
            <a:ext cx="442260" cy="609936"/>
          </a:xfrm>
          <a:prstGeom prst="roundRect">
            <a:avLst>
              <a:gd name="adj" fmla="val 537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68;g118c16b5f81_0_39">
            <a:extLst>
              <a:ext uri="{FF2B5EF4-FFF2-40B4-BE49-F238E27FC236}">
                <a16:creationId xmlns:a16="http://schemas.microsoft.com/office/drawing/2014/main" id="{D4E4D6FE-8DAF-457A-96CD-35833A0E7A07}"/>
              </a:ext>
            </a:extLst>
          </p:cNvPr>
          <p:cNvSpPr>
            <a:spLocks noChangeAspect="1"/>
          </p:cNvSpPr>
          <p:nvPr/>
        </p:nvSpPr>
        <p:spPr>
          <a:xfrm>
            <a:off x="4932657" y="4192409"/>
            <a:ext cx="442260" cy="609936"/>
          </a:xfrm>
          <a:prstGeom prst="roundRect">
            <a:avLst>
              <a:gd name="adj" fmla="val 537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68;g118c16b5f81_0_39">
            <a:extLst>
              <a:ext uri="{FF2B5EF4-FFF2-40B4-BE49-F238E27FC236}">
                <a16:creationId xmlns:a16="http://schemas.microsoft.com/office/drawing/2014/main" id="{94FB7B2C-CE29-46C6-A6A3-6D04BC314024}"/>
              </a:ext>
            </a:extLst>
          </p:cNvPr>
          <p:cNvSpPr>
            <a:spLocks noChangeAspect="1"/>
          </p:cNvSpPr>
          <p:nvPr/>
        </p:nvSpPr>
        <p:spPr>
          <a:xfrm>
            <a:off x="5471686" y="4191384"/>
            <a:ext cx="442260" cy="609936"/>
          </a:xfrm>
          <a:prstGeom prst="roundRect">
            <a:avLst>
              <a:gd name="adj" fmla="val 537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68;g118c16b5f81_0_39">
            <a:extLst>
              <a:ext uri="{FF2B5EF4-FFF2-40B4-BE49-F238E27FC236}">
                <a16:creationId xmlns:a16="http://schemas.microsoft.com/office/drawing/2014/main" id="{1CD7A47A-C9BD-4B60-964F-4BF80911F482}"/>
              </a:ext>
            </a:extLst>
          </p:cNvPr>
          <p:cNvSpPr>
            <a:spLocks noChangeAspect="1"/>
          </p:cNvSpPr>
          <p:nvPr/>
        </p:nvSpPr>
        <p:spPr>
          <a:xfrm>
            <a:off x="6710309" y="4190358"/>
            <a:ext cx="442260" cy="609936"/>
          </a:xfrm>
          <a:prstGeom prst="roundRect">
            <a:avLst>
              <a:gd name="adj" fmla="val 537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68;g118c16b5f81_0_39">
            <a:extLst>
              <a:ext uri="{FF2B5EF4-FFF2-40B4-BE49-F238E27FC236}">
                <a16:creationId xmlns:a16="http://schemas.microsoft.com/office/drawing/2014/main" id="{F48BA95E-E999-4EB5-9882-299A372399F3}"/>
              </a:ext>
            </a:extLst>
          </p:cNvPr>
          <p:cNvSpPr>
            <a:spLocks noChangeAspect="1"/>
          </p:cNvSpPr>
          <p:nvPr/>
        </p:nvSpPr>
        <p:spPr>
          <a:xfrm>
            <a:off x="7280023" y="4189333"/>
            <a:ext cx="442260" cy="609936"/>
          </a:xfrm>
          <a:prstGeom prst="roundRect">
            <a:avLst>
              <a:gd name="adj" fmla="val 537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68;g118c16b5f81_0_39">
            <a:extLst>
              <a:ext uri="{FF2B5EF4-FFF2-40B4-BE49-F238E27FC236}">
                <a16:creationId xmlns:a16="http://schemas.microsoft.com/office/drawing/2014/main" id="{BA2E5012-EA62-486B-A8F5-5AA8683158A3}"/>
              </a:ext>
            </a:extLst>
          </p:cNvPr>
          <p:cNvSpPr>
            <a:spLocks noChangeAspect="1"/>
          </p:cNvSpPr>
          <p:nvPr/>
        </p:nvSpPr>
        <p:spPr>
          <a:xfrm>
            <a:off x="7819050" y="4194445"/>
            <a:ext cx="442260" cy="609936"/>
          </a:xfrm>
          <a:prstGeom prst="roundRect">
            <a:avLst>
              <a:gd name="adj" fmla="val 537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68;g118c16b5f81_0_39">
            <a:extLst>
              <a:ext uri="{FF2B5EF4-FFF2-40B4-BE49-F238E27FC236}">
                <a16:creationId xmlns:a16="http://schemas.microsoft.com/office/drawing/2014/main" id="{8E44DBCC-5284-409C-BFFB-C626DE30FACF}"/>
              </a:ext>
            </a:extLst>
          </p:cNvPr>
          <p:cNvSpPr>
            <a:spLocks noChangeAspect="1"/>
          </p:cNvSpPr>
          <p:nvPr/>
        </p:nvSpPr>
        <p:spPr>
          <a:xfrm>
            <a:off x="8535016" y="3631514"/>
            <a:ext cx="283727" cy="391298"/>
          </a:xfrm>
          <a:prstGeom prst="roundRect">
            <a:avLst>
              <a:gd name="adj" fmla="val 537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68;g118c16b5f81_0_39">
            <a:extLst>
              <a:ext uri="{FF2B5EF4-FFF2-40B4-BE49-F238E27FC236}">
                <a16:creationId xmlns:a16="http://schemas.microsoft.com/office/drawing/2014/main" id="{0839276D-A5E6-4A0A-9207-65821848B6F8}"/>
              </a:ext>
            </a:extLst>
          </p:cNvPr>
          <p:cNvSpPr>
            <a:spLocks noChangeAspect="1"/>
          </p:cNvSpPr>
          <p:nvPr/>
        </p:nvSpPr>
        <p:spPr>
          <a:xfrm>
            <a:off x="8682610" y="3901418"/>
            <a:ext cx="283727" cy="391298"/>
          </a:xfrm>
          <a:prstGeom prst="roundRect">
            <a:avLst>
              <a:gd name="adj" fmla="val 537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68;g118c16b5f81_0_39">
            <a:extLst>
              <a:ext uri="{FF2B5EF4-FFF2-40B4-BE49-F238E27FC236}">
                <a16:creationId xmlns:a16="http://schemas.microsoft.com/office/drawing/2014/main" id="{5132A135-CDBD-45D7-923E-8815ED71E367}"/>
              </a:ext>
            </a:extLst>
          </p:cNvPr>
          <p:cNvSpPr>
            <a:spLocks noChangeAspect="1"/>
          </p:cNvSpPr>
          <p:nvPr/>
        </p:nvSpPr>
        <p:spPr>
          <a:xfrm>
            <a:off x="8495620" y="4218446"/>
            <a:ext cx="283727" cy="391298"/>
          </a:xfrm>
          <a:prstGeom prst="roundRect">
            <a:avLst>
              <a:gd name="adj" fmla="val 537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68;g118c16b5f81_0_39">
            <a:extLst>
              <a:ext uri="{FF2B5EF4-FFF2-40B4-BE49-F238E27FC236}">
                <a16:creationId xmlns:a16="http://schemas.microsoft.com/office/drawing/2014/main" id="{04B0CF83-B083-45BB-80C0-93B80CAB4179}"/>
              </a:ext>
            </a:extLst>
          </p:cNvPr>
          <p:cNvSpPr>
            <a:spLocks noChangeAspect="1"/>
          </p:cNvSpPr>
          <p:nvPr/>
        </p:nvSpPr>
        <p:spPr>
          <a:xfrm>
            <a:off x="8644063" y="4562620"/>
            <a:ext cx="283727" cy="391298"/>
          </a:xfrm>
          <a:prstGeom prst="roundRect">
            <a:avLst>
              <a:gd name="adj" fmla="val 537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Picture 55" descr="Logo, icon&#10;&#10;Description automatically generated">
            <a:extLst>
              <a:ext uri="{FF2B5EF4-FFF2-40B4-BE49-F238E27FC236}">
                <a16:creationId xmlns:a16="http://schemas.microsoft.com/office/drawing/2014/main" id="{AB1005AC-38A8-4BF9-A0E5-9B7CB170D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326" y="81028"/>
            <a:ext cx="270248" cy="327619"/>
          </a:xfrm>
          <a:prstGeom prst="rect">
            <a:avLst/>
          </a:prstGeom>
        </p:spPr>
      </p:pic>
      <p:pic>
        <p:nvPicPr>
          <p:cNvPr id="57" name="Picture 56" descr="Logo, icon&#10;&#10;Description automatically generated">
            <a:extLst>
              <a:ext uri="{FF2B5EF4-FFF2-40B4-BE49-F238E27FC236}">
                <a16:creationId xmlns:a16="http://schemas.microsoft.com/office/drawing/2014/main" id="{05066654-B296-4F67-8940-A96555ADC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1274" y="66137"/>
            <a:ext cx="270248" cy="327619"/>
          </a:xfrm>
          <a:prstGeom prst="rect">
            <a:avLst/>
          </a:prstGeom>
        </p:spPr>
      </p:pic>
      <p:pic>
        <p:nvPicPr>
          <p:cNvPr id="58" name="Picture 57" descr="Logo, icon&#10;&#10;Description automatically generated">
            <a:extLst>
              <a:ext uri="{FF2B5EF4-FFF2-40B4-BE49-F238E27FC236}">
                <a16:creationId xmlns:a16="http://schemas.microsoft.com/office/drawing/2014/main" id="{60802BE9-5A3C-439E-910A-78EBDBDF1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139" y="66500"/>
            <a:ext cx="270248" cy="327619"/>
          </a:xfrm>
          <a:prstGeom prst="rect">
            <a:avLst/>
          </a:prstGeom>
        </p:spPr>
      </p:pic>
      <p:pic>
        <p:nvPicPr>
          <p:cNvPr id="61" name="Picture 60" descr="Logo, icon&#10;&#10;Description automatically generated">
            <a:extLst>
              <a:ext uri="{FF2B5EF4-FFF2-40B4-BE49-F238E27FC236}">
                <a16:creationId xmlns:a16="http://schemas.microsoft.com/office/drawing/2014/main" id="{2EF19F61-DC09-4928-A0AE-FAD3CDCA3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357" y="2546067"/>
            <a:ext cx="270248" cy="327619"/>
          </a:xfrm>
          <a:prstGeom prst="rect">
            <a:avLst/>
          </a:prstGeom>
        </p:spPr>
      </p:pic>
      <p:pic>
        <p:nvPicPr>
          <p:cNvPr id="62" name="Picture 61" descr="Logo, icon&#10;&#10;Description automatically generated">
            <a:extLst>
              <a:ext uri="{FF2B5EF4-FFF2-40B4-BE49-F238E27FC236}">
                <a16:creationId xmlns:a16="http://schemas.microsoft.com/office/drawing/2014/main" id="{A686D176-E489-4452-B9D0-316F74F8C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4544" y="2525272"/>
            <a:ext cx="270248" cy="327619"/>
          </a:xfrm>
          <a:prstGeom prst="rect">
            <a:avLst/>
          </a:prstGeom>
        </p:spPr>
      </p:pic>
      <p:pic>
        <p:nvPicPr>
          <p:cNvPr id="63" name="Picture 62" descr="Logo, icon&#10;&#10;Description automatically generated">
            <a:extLst>
              <a:ext uri="{FF2B5EF4-FFF2-40B4-BE49-F238E27FC236}">
                <a16:creationId xmlns:a16="http://schemas.microsoft.com/office/drawing/2014/main" id="{A687F928-CE92-45CB-8FDD-967DD90DF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170" y="2530547"/>
            <a:ext cx="270248" cy="327619"/>
          </a:xfrm>
          <a:prstGeom prst="rect">
            <a:avLst/>
          </a:prstGeom>
        </p:spPr>
      </p:pic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25406CB9-64EB-449F-9379-19AEA4BE6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022" y="2525272"/>
            <a:ext cx="270248" cy="327619"/>
          </a:xfrm>
          <a:prstGeom prst="rect">
            <a:avLst/>
          </a:prstGeom>
        </p:spPr>
      </p:pic>
      <p:pic>
        <p:nvPicPr>
          <p:cNvPr id="65" name="Picture 64" descr="Logo, icon&#10;&#10;Description automatically generated">
            <a:extLst>
              <a:ext uri="{FF2B5EF4-FFF2-40B4-BE49-F238E27FC236}">
                <a16:creationId xmlns:a16="http://schemas.microsoft.com/office/drawing/2014/main" id="{69A60456-FB02-43C8-AB11-968D55429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235" y="2525272"/>
            <a:ext cx="270248" cy="327619"/>
          </a:xfrm>
          <a:prstGeom prst="rect">
            <a:avLst/>
          </a:prstGeom>
        </p:spPr>
      </p:pic>
      <p:pic>
        <p:nvPicPr>
          <p:cNvPr id="66" name="Picture 65" descr="Logo, icon&#10;&#10;Description automatically generated">
            <a:extLst>
              <a:ext uri="{FF2B5EF4-FFF2-40B4-BE49-F238E27FC236}">
                <a16:creationId xmlns:a16="http://schemas.microsoft.com/office/drawing/2014/main" id="{5C174172-FBB0-4ED8-96A9-D94A053CB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926" y="2526909"/>
            <a:ext cx="270248" cy="327619"/>
          </a:xfrm>
          <a:prstGeom prst="rect">
            <a:avLst/>
          </a:prstGeom>
        </p:spPr>
      </p:pic>
      <p:pic>
        <p:nvPicPr>
          <p:cNvPr id="67" name="Picture 66" descr="Logo, icon&#10;&#10;Description automatically generated">
            <a:extLst>
              <a:ext uri="{FF2B5EF4-FFF2-40B4-BE49-F238E27FC236}">
                <a16:creationId xmlns:a16="http://schemas.microsoft.com/office/drawing/2014/main" id="{A1B9EA15-0CE3-4C4A-A719-54289A9A7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717" y="2043933"/>
            <a:ext cx="270248" cy="327619"/>
          </a:xfrm>
          <a:prstGeom prst="rect">
            <a:avLst/>
          </a:prstGeom>
        </p:spPr>
      </p:pic>
      <p:pic>
        <p:nvPicPr>
          <p:cNvPr id="68" name="Picture 67" descr="Logo, icon&#10;&#10;Description automatically generated">
            <a:extLst>
              <a:ext uri="{FF2B5EF4-FFF2-40B4-BE49-F238E27FC236}">
                <a16:creationId xmlns:a16="http://schemas.microsoft.com/office/drawing/2014/main" id="{C3CDCD0D-B102-4187-AA9C-5A1D0121D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717" y="2404835"/>
            <a:ext cx="270248" cy="327619"/>
          </a:xfrm>
          <a:prstGeom prst="rect">
            <a:avLst/>
          </a:prstGeom>
        </p:spPr>
      </p:pic>
      <p:pic>
        <p:nvPicPr>
          <p:cNvPr id="69" name="Picture 68" descr="Logo, icon&#10;&#10;Description automatically generated">
            <a:extLst>
              <a:ext uri="{FF2B5EF4-FFF2-40B4-BE49-F238E27FC236}">
                <a16:creationId xmlns:a16="http://schemas.microsoft.com/office/drawing/2014/main" id="{1631C068-3769-46AF-81F8-C5F874C75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5982" y="2751996"/>
            <a:ext cx="270248" cy="327619"/>
          </a:xfrm>
          <a:prstGeom prst="rect">
            <a:avLst/>
          </a:prstGeom>
        </p:spPr>
      </p:pic>
      <p:pic>
        <p:nvPicPr>
          <p:cNvPr id="70" name="Picture 69" descr="Logo, icon&#10;&#10;Description automatically generated">
            <a:extLst>
              <a:ext uri="{FF2B5EF4-FFF2-40B4-BE49-F238E27FC236}">
                <a16:creationId xmlns:a16="http://schemas.microsoft.com/office/drawing/2014/main" id="{0B9F76FA-18CC-48B0-A146-543E6C16E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5982" y="3112898"/>
            <a:ext cx="270248" cy="327619"/>
          </a:xfrm>
          <a:prstGeom prst="rect">
            <a:avLst/>
          </a:prstGeom>
        </p:spPr>
      </p:pic>
      <p:pic>
        <p:nvPicPr>
          <p:cNvPr id="73" name="Picture 72" descr="A picture containing text, parking, meter, container&#10;&#10;Description automatically generated">
            <a:extLst>
              <a:ext uri="{FF2B5EF4-FFF2-40B4-BE49-F238E27FC236}">
                <a16:creationId xmlns:a16="http://schemas.microsoft.com/office/drawing/2014/main" id="{00552C05-9270-4018-8D88-56A0DF1CA96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7438C"/>
              </a:clrFrom>
              <a:clrTo>
                <a:srgbClr val="07438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69" b="95565" l="9920" r="89902">
                        <a14:foregroundMark x1="50938" y1="8569" x2="50938" y2="8569"/>
                        <a14:foregroundMark x1="53619" y1="92137" x2="53619" y2="92137"/>
                        <a14:foregroundMark x1="52011" y1="95565" x2="52011" y2="95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8209" y="919768"/>
            <a:ext cx="476290" cy="422234"/>
          </a:xfrm>
          <a:prstGeom prst="rect">
            <a:avLst/>
          </a:prstGeom>
        </p:spPr>
      </p:pic>
      <p:pic>
        <p:nvPicPr>
          <p:cNvPr id="74" name="Picture 73" descr="A picture containing text, parking, meter, container&#10;&#10;Description automatically generated">
            <a:extLst>
              <a:ext uri="{FF2B5EF4-FFF2-40B4-BE49-F238E27FC236}">
                <a16:creationId xmlns:a16="http://schemas.microsoft.com/office/drawing/2014/main" id="{BF62A2FD-3E68-48A3-88DA-2278D52E050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7438C"/>
              </a:clrFrom>
              <a:clrTo>
                <a:srgbClr val="07438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69" b="95565" l="9920" r="89902">
                        <a14:foregroundMark x1="50938" y1="8569" x2="50938" y2="8569"/>
                        <a14:foregroundMark x1="53619" y1="92137" x2="53619" y2="92137"/>
                        <a14:foregroundMark x1="52011" y1="95565" x2="52011" y2="95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4858" y="863810"/>
            <a:ext cx="476290" cy="422234"/>
          </a:xfrm>
          <a:prstGeom prst="rect">
            <a:avLst/>
          </a:prstGeom>
        </p:spPr>
      </p:pic>
      <p:pic>
        <p:nvPicPr>
          <p:cNvPr id="75" name="Picture 74" descr="A picture containing text, parking, meter, container&#10;&#10;Description automatically generated">
            <a:extLst>
              <a:ext uri="{FF2B5EF4-FFF2-40B4-BE49-F238E27FC236}">
                <a16:creationId xmlns:a16="http://schemas.microsoft.com/office/drawing/2014/main" id="{041EE571-07C7-4EF3-9DB9-8A0013065E6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7438C"/>
              </a:clrFrom>
              <a:clrTo>
                <a:srgbClr val="07438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69" b="95565" l="9920" r="89902">
                        <a14:foregroundMark x1="50938" y1="8569" x2="50938" y2="8569"/>
                        <a14:foregroundMark x1="53619" y1="92137" x2="53619" y2="92137"/>
                        <a14:foregroundMark x1="52011" y1="95565" x2="52011" y2="95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450" y="873600"/>
            <a:ext cx="476290" cy="422234"/>
          </a:xfrm>
          <a:prstGeom prst="rect">
            <a:avLst/>
          </a:prstGeom>
        </p:spPr>
      </p:pic>
      <p:pic>
        <p:nvPicPr>
          <p:cNvPr id="76" name="Picture 75" descr="A picture containing text, parking, meter, container&#10;&#10;Description automatically generated">
            <a:extLst>
              <a:ext uri="{FF2B5EF4-FFF2-40B4-BE49-F238E27FC236}">
                <a16:creationId xmlns:a16="http://schemas.microsoft.com/office/drawing/2014/main" id="{AB341483-2D12-4779-89C0-A20E86D095F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7438C"/>
              </a:clrFrom>
              <a:clrTo>
                <a:srgbClr val="07438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69" b="95565" l="9920" r="89902">
                        <a14:foregroundMark x1="50938" y1="8569" x2="50938" y2="8569"/>
                        <a14:foregroundMark x1="53619" y1="92137" x2="53619" y2="92137"/>
                        <a14:foregroundMark x1="52011" y1="95565" x2="52011" y2="95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9310" y="869617"/>
            <a:ext cx="476290" cy="422234"/>
          </a:xfrm>
          <a:prstGeom prst="rect">
            <a:avLst/>
          </a:prstGeom>
        </p:spPr>
      </p:pic>
      <p:pic>
        <p:nvPicPr>
          <p:cNvPr id="77" name="Picture 76" descr="A picture containing text, parking, meter, container&#10;&#10;Description automatically generated">
            <a:extLst>
              <a:ext uri="{FF2B5EF4-FFF2-40B4-BE49-F238E27FC236}">
                <a16:creationId xmlns:a16="http://schemas.microsoft.com/office/drawing/2014/main" id="{E6531BE6-2324-4833-8B12-9776BE40A66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7438C"/>
              </a:clrFrom>
              <a:clrTo>
                <a:srgbClr val="07438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69" b="95565" l="9920" r="89902">
                        <a14:foregroundMark x1="50938" y1="8569" x2="50938" y2="8569"/>
                        <a14:foregroundMark x1="53619" y1="92137" x2="53619" y2="92137"/>
                        <a14:foregroundMark x1="52011" y1="95565" x2="52011" y2="95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9503" y="858309"/>
            <a:ext cx="476290" cy="422234"/>
          </a:xfrm>
          <a:prstGeom prst="rect">
            <a:avLst/>
          </a:prstGeom>
        </p:spPr>
      </p:pic>
      <p:pic>
        <p:nvPicPr>
          <p:cNvPr id="78" name="Picture 77" descr="A picture containing text, parking, meter, container&#10;&#10;Description automatically generated">
            <a:extLst>
              <a:ext uri="{FF2B5EF4-FFF2-40B4-BE49-F238E27FC236}">
                <a16:creationId xmlns:a16="http://schemas.microsoft.com/office/drawing/2014/main" id="{F85FDC11-57C2-4944-9765-26640F07525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7438C"/>
              </a:clrFrom>
              <a:clrTo>
                <a:srgbClr val="07438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69" b="95565" l="9920" r="89902">
                        <a14:foregroundMark x1="50938" y1="8569" x2="50938" y2="8569"/>
                        <a14:foregroundMark x1="53619" y1="92137" x2="53619" y2="92137"/>
                        <a14:foregroundMark x1="52011" y1="95565" x2="52011" y2="95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6634" y="847479"/>
            <a:ext cx="476290" cy="422234"/>
          </a:xfrm>
          <a:prstGeom prst="rect">
            <a:avLst/>
          </a:prstGeom>
        </p:spPr>
      </p:pic>
      <p:pic>
        <p:nvPicPr>
          <p:cNvPr id="79" name="Picture 78" descr="A picture containing text, parking, meter, container&#10;&#10;Description automatically generated">
            <a:extLst>
              <a:ext uri="{FF2B5EF4-FFF2-40B4-BE49-F238E27FC236}">
                <a16:creationId xmlns:a16="http://schemas.microsoft.com/office/drawing/2014/main" id="{FAAD6198-16F2-427D-9B1A-105F093470B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7438C"/>
              </a:clrFrom>
              <a:clrTo>
                <a:srgbClr val="07438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69" b="95565" l="9920" r="89902">
                        <a14:foregroundMark x1="50938" y1="8569" x2="50938" y2="8569"/>
                        <a14:foregroundMark x1="53619" y1="92137" x2="53619" y2="92137"/>
                        <a14:foregroundMark x1="52011" y1="95565" x2="52011" y2="95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8572" y="461748"/>
            <a:ext cx="476290" cy="422234"/>
          </a:xfrm>
          <a:prstGeom prst="rect">
            <a:avLst/>
          </a:prstGeom>
        </p:spPr>
      </p:pic>
      <p:pic>
        <p:nvPicPr>
          <p:cNvPr id="80" name="Picture 79" descr="A picture containing text, parking, meter, container&#10;&#10;Description automatically generated">
            <a:extLst>
              <a:ext uri="{FF2B5EF4-FFF2-40B4-BE49-F238E27FC236}">
                <a16:creationId xmlns:a16="http://schemas.microsoft.com/office/drawing/2014/main" id="{3230C88F-8F46-4EF3-BF93-FD1DC9BA782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7438C"/>
              </a:clrFrom>
              <a:clrTo>
                <a:srgbClr val="07438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69" b="95565" l="9920" r="89902">
                        <a14:foregroundMark x1="50938" y1="8569" x2="50938" y2="8569"/>
                        <a14:foregroundMark x1="53619" y1="92137" x2="53619" y2="92137"/>
                        <a14:foregroundMark x1="52011" y1="95565" x2="52011" y2="95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8788" y="746407"/>
            <a:ext cx="476290" cy="422234"/>
          </a:xfrm>
          <a:prstGeom prst="rect">
            <a:avLst/>
          </a:prstGeom>
        </p:spPr>
      </p:pic>
      <p:pic>
        <p:nvPicPr>
          <p:cNvPr id="81" name="Picture 80" descr="A picture containing text, parking, meter, container&#10;&#10;Description automatically generated">
            <a:extLst>
              <a:ext uri="{FF2B5EF4-FFF2-40B4-BE49-F238E27FC236}">
                <a16:creationId xmlns:a16="http://schemas.microsoft.com/office/drawing/2014/main" id="{15DC5D75-19FA-4C2B-AC56-60AD012A00A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7438C"/>
              </a:clrFrom>
              <a:clrTo>
                <a:srgbClr val="07438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69" b="95565" l="9920" r="89902">
                        <a14:foregroundMark x1="50938" y1="8569" x2="50938" y2="8569"/>
                        <a14:foregroundMark x1="53619" y1="92137" x2="53619" y2="92137"/>
                        <a14:foregroundMark x1="52011" y1="95565" x2="52011" y2="95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7960" y="1033764"/>
            <a:ext cx="476290" cy="422234"/>
          </a:xfrm>
          <a:prstGeom prst="rect">
            <a:avLst/>
          </a:prstGeom>
        </p:spPr>
      </p:pic>
      <p:pic>
        <p:nvPicPr>
          <p:cNvPr id="82" name="Picture 81" descr="A picture containing text, parking, meter, container&#10;&#10;Description automatically generated">
            <a:extLst>
              <a:ext uri="{FF2B5EF4-FFF2-40B4-BE49-F238E27FC236}">
                <a16:creationId xmlns:a16="http://schemas.microsoft.com/office/drawing/2014/main" id="{7C622091-5738-43F1-873C-FD927E2FA1A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7438C"/>
              </a:clrFrom>
              <a:clrTo>
                <a:srgbClr val="07438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69" b="95565" l="9920" r="89902">
                        <a14:foregroundMark x1="50938" y1="8569" x2="50938" y2="8569"/>
                        <a14:foregroundMark x1="53619" y1="92137" x2="53619" y2="92137"/>
                        <a14:foregroundMark x1="52011" y1="95565" x2="52011" y2="95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6105" y="1395170"/>
            <a:ext cx="476290" cy="422234"/>
          </a:xfrm>
          <a:prstGeom prst="rect">
            <a:avLst/>
          </a:prstGeom>
        </p:spPr>
      </p:pic>
      <p:pic>
        <p:nvPicPr>
          <p:cNvPr id="149" name="Google Shape;149;g1141c5015a9_0_1"/>
          <p:cNvPicPr preferRelativeResize="0"/>
          <p:nvPr/>
        </p:nvPicPr>
        <p:blipFill rotWithShape="1">
          <a:blip r:embed="rId4">
            <a:alphaModFix/>
          </a:blip>
          <a:srcRect l="25145" t="15299" r="45612" b="60675"/>
          <a:stretch/>
        </p:blipFill>
        <p:spPr>
          <a:xfrm>
            <a:off x="57150" y="324470"/>
            <a:ext cx="428288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48F17B-A0C9-4122-8D85-E447CDDEA56E}"/>
              </a:ext>
            </a:extLst>
          </p:cNvPr>
          <p:cNvGrpSpPr/>
          <p:nvPr/>
        </p:nvGrpSpPr>
        <p:grpSpPr>
          <a:xfrm>
            <a:off x="395160" y="359950"/>
            <a:ext cx="3407266" cy="4423625"/>
            <a:chOff x="2205552" y="359950"/>
            <a:chExt cx="3407266" cy="4423625"/>
          </a:xfrm>
        </p:grpSpPr>
        <p:sp>
          <p:nvSpPr>
            <p:cNvPr id="168" name="Google Shape;168;g118c16b5f81_0_39"/>
            <p:cNvSpPr/>
            <p:nvPr/>
          </p:nvSpPr>
          <p:spPr>
            <a:xfrm>
              <a:off x="2665318" y="718575"/>
              <a:ext cx="2947500" cy="4065000"/>
            </a:xfrm>
            <a:prstGeom prst="roundRect">
              <a:avLst>
                <a:gd name="adj" fmla="val 5372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7" name="Google Shape;167;g118c16b5f81_0_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05552" y="359950"/>
              <a:ext cx="2903574" cy="40649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Google Shape;168;g118c16b5f81_0_39">
            <a:extLst>
              <a:ext uri="{FF2B5EF4-FFF2-40B4-BE49-F238E27FC236}">
                <a16:creationId xmlns:a16="http://schemas.microsoft.com/office/drawing/2014/main" id="{160648AC-E5FD-4F92-B218-B3BC0F1F80DC}"/>
              </a:ext>
            </a:extLst>
          </p:cNvPr>
          <p:cNvSpPr>
            <a:spLocks noChangeAspect="1"/>
          </p:cNvSpPr>
          <p:nvPr/>
        </p:nvSpPr>
        <p:spPr>
          <a:xfrm>
            <a:off x="5812529" y="718575"/>
            <a:ext cx="2947500" cy="4065000"/>
          </a:xfrm>
          <a:prstGeom prst="roundRect">
            <a:avLst>
              <a:gd name="adj" fmla="val 537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118c16b5f81_0_3"/>
          <p:cNvPicPr preferRelativeResize="0"/>
          <p:nvPr/>
        </p:nvPicPr>
        <p:blipFill rotWithShape="1">
          <a:blip r:embed="rId3">
            <a:alphaModFix/>
          </a:blip>
          <a:srcRect l="19641" t="23774" r="22144" b="3031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18c16b5f81_0_3"/>
          <p:cNvSpPr txBox="1"/>
          <p:nvPr/>
        </p:nvSpPr>
        <p:spPr>
          <a:xfrm>
            <a:off x="0" y="0"/>
            <a:ext cx="234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Score Card</a:t>
            </a:r>
            <a:endParaRPr sz="1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75" name="Google Shape;175;g118c16b5f81_0_3"/>
          <p:cNvCxnSpPr/>
          <p:nvPr/>
        </p:nvCxnSpPr>
        <p:spPr>
          <a:xfrm>
            <a:off x="57150" y="381000"/>
            <a:ext cx="9003000" cy="30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g118c16b5f81_0_3"/>
          <p:cNvCxnSpPr/>
          <p:nvPr/>
        </p:nvCxnSpPr>
        <p:spPr>
          <a:xfrm>
            <a:off x="556250" y="1539250"/>
            <a:ext cx="8538000" cy="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g118c16b5f81_0_3"/>
          <p:cNvSpPr txBox="1"/>
          <p:nvPr/>
        </p:nvSpPr>
        <p:spPr>
          <a:xfrm rot="-5400000">
            <a:off x="-965700" y="1068675"/>
            <a:ext cx="2492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Points on  Cards</a:t>
            </a:r>
            <a:endParaRPr sz="17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g118c16b5f81_0_3"/>
          <p:cNvSpPr txBox="1"/>
          <p:nvPr/>
        </p:nvSpPr>
        <p:spPr>
          <a:xfrm rot="-5400000">
            <a:off x="-754650" y="2998600"/>
            <a:ext cx="208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 Point Each</a:t>
            </a:r>
            <a:endParaRPr sz="1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9" name="Google Shape;179;g118c16b5f81_0_3"/>
          <p:cNvSpPr txBox="1"/>
          <p:nvPr/>
        </p:nvSpPr>
        <p:spPr>
          <a:xfrm>
            <a:off x="609600" y="685800"/>
            <a:ext cx="189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Phytoplankton</a:t>
            </a:r>
            <a:endParaRPr sz="1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g118c16b5f81_0_3"/>
          <p:cNvSpPr txBox="1"/>
          <p:nvPr/>
        </p:nvSpPr>
        <p:spPr>
          <a:xfrm>
            <a:off x="609600" y="1600200"/>
            <a:ext cx="189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Special Mission</a:t>
            </a:r>
            <a:endParaRPr sz="1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" name="Google Shape;181;g118c16b5f81_0_3"/>
          <p:cNvSpPr txBox="1"/>
          <p:nvPr/>
        </p:nvSpPr>
        <p:spPr>
          <a:xfrm>
            <a:off x="609600" y="2667000"/>
            <a:ext cx="16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Carbon</a:t>
            </a:r>
            <a:endParaRPr sz="1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g118c16b5f81_0_3"/>
          <p:cNvSpPr txBox="1"/>
          <p:nvPr/>
        </p:nvSpPr>
        <p:spPr>
          <a:xfrm>
            <a:off x="609600" y="3200400"/>
            <a:ext cx="234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Resources on Cards</a:t>
            </a:r>
            <a:endParaRPr sz="1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g118c16b5f81_0_3"/>
          <p:cNvSpPr txBox="1"/>
          <p:nvPr/>
        </p:nvSpPr>
        <p:spPr>
          <a:xfrm>
            <a:off x="609600" y="3810000"/>
            <a:ext cx="189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Tucked Cards</a:t>
            </a:r>
            <a:endParaRPr sz="1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4" name="Google Shape;184;g118c16b5f81_0_3"/>
          <p:cNvCxnSpPr/>
          <p:nvPr/>
        </p:nvCxnSpPr>
        <p:spPr>
          <a:xfrm>
            <a:off x="2870175" y="56675"/>
            <a:ext cx="11400" cy="498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g118c16b5f81_0_3"/>
          <p:cNvCxnSpPr/>
          <p:nvPr/>
        </p:nvCxnSpPr>
        <p:spPr>
          <a:xfrm>
            <a:off x="523875" y="381000"/>
            <a:ext cx="3900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g118c16b5f81_0_3"/>
          <p:cNvSpPr txBox="1"/>
          <p:nvPr/>
        </p:nvSpPr>
        <p:spPr>
          <a:xfrm>
            <a:off x="838200" y="4495800"/>
            <a:ext cx="18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Total</a:t>
            </a:r>
            <a:endParaRPr sz="1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7" name="Google Shape;187;g118c16b5f81_0_3"/>
          <p:cNvCxnSpPr/>
          <p:nvPr/>
        </p:nvCxnSpPr>
        <p:spPr>
          <a:xfrm>
            <a:off x="78950" y="4356050"/>
            <a:ext cx="9003900" cy="22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g118c16b5f81_0_3"/>
          <p:cNvCxnSpPr/>
          <p:nvPr/>
        </p:nvCxnSpPr>
        <p:spPr>
          <a:xfrm>
            <a:off x="556250" y="3139450"/>
            <a:ext cx="8538000" cy="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g118c16b5f81_0_3"/>
          <p:cNvCxnSpPr/>
          <p:nvPr/>
        </p:nvCxnSpPr>
        <p:spPr>
          <a:xfrm>
            <a:off x="556250" y="3749050"/>
            <a:ext cx="8538000" cy="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g118c16b5f81_0_3"/>
          <p:cNvCxnSpPr/>
          <p:nvPr/>
        </p:nvCxnSpPr>
        <p:spPr>
          <a:xfrm>
            <a:off x="57150" y="2514600"/>
            <a:ext cx="9003000" cy="30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g118c16b5f81_0_3"/>
          <p:cNvCxnSpPr/>
          <p:nvPr/>
        </p:nvCxnSpPr>
        <p:spPr>
          <a:xfrm>
            <a:off x="4089375" y="56675"/>
            <a:ext cx="11400" cy="498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g118c16b5f81_0_3"/>
          <p:cNvCxnSpPr/>
          <p:nvPr/>
        </p:nvCxnSpPr>
        <p:spPr>
          <a:xfrm>
            <a:off x="7823175" y="56675"/>
            <a:ext cx="11400" cy="498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g118c16b5f81_0_3"/>
          <p:cNvCxnSpPr/>
          <p:nvPr/>
        </p:nvCxnSpPr>
        <p:spPr>
          <a:xfrm>
            <a:off x="6527775" y="56675"/>
            <a:ext cx="11400" cy="498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g118c16b5f81_0_3"/>
          <p:cNvCxnSpPr/>
          <p:nvPr/>
        </p:nvCxnSpPr>
        <p:spPr>
          <a:xfrm>
            <a:off x="5308575" y="56675"/>
            <a:ext cx="11400" cy="498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118c16b5f81_0_3"/>
          <p:cNvPicPr preferRelativeResize="0"/>
          <p:nvPr/>
        </p:nvPicPr>
        <p:blipFill rotWithShape="1">
          <a:blip r:embed="rId3">
            <a:alphaModFix/>
          </a:blip>
          <a:srcRect l="19641" t="23774" r="22144" b="3031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18c16b5f81_0_3"/>
          <p:cNvSpPr txBox="1"/>
          <p:nvPr/>
        </p:nvSpPr>
        <p:spPr>
          <a:xfrm>
            <a:off x="0" y="0"/>
            <a:ext cx="234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Score Card</a:t>
            </a:r>
            <a:endParaRPr sz="1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75" name="Google Shape;175;g118c16b5f81_0_3"/>
          <p:cNvCxnSpPr/>
          <p:nvPr/>
        </p:nvCxnSpPr>
        <p:spPr>
          <a:xfrm>
            <a:off x="57150" y="381000"/>
            <a:ext cx="9003000" cy="30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g118c16b5f81_0_3"/>
          <p:cNvCxnSpPr/>
          <p:nvPr/>
        </p:nvCxnSpPr>
        <p:spPr>
          <a:xfrm>
            <a:off x="556250" y="1539250"/>
            <a:ext cx="8538000" cy="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g118c16b5f81_0_3"/>
          <p:cNvSpPr txBox="1"/>
          <p:nvPr/>
        </p:nvSpPr>
        <p:spPr>
          <a:xfrm rot="-5400000">
            <a:off x="-965700" y="1068675"/>
            <a:ext cx="2492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Points on  Cards</a:t>
            </a:r>
            <a:endParaRPr sz="17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g118c16b5f81_0_3"/>
          <p:cNvSpPr txBox="1"/>
          <p:nvPr/>
        </p:nvSpPr>
        <p:spPr>
          <a:xfrm rot="-5400000">
            <a:off x="-754650" y="2998600"/>
            <a:ext cx="208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 Point Each</a:t>
            </a:r>
            <a:endParaRPr sz="1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9" name="Google Shape;179;g118c16b5f81_0_3"/>
          <p:cNvSpPr txBox="1"/>
          <p:nvPr/>
        </p:nvSpPr>
        <p:spPr>
          <a:xfrm>
            <a:off x="609600" y="685800"/>
            <a:ext cx="189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Phytoplankton</a:t>
            </a:r>
            <a:endParaRPr sz="1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g118c16b5f81_0_3"/>
          <p:cNvSpPr txBox="1"/>
          <p:nvPr/>
        </p:nvSpPr>
        <p:spPr>
          <a:xfrm>
            <a:off x="609600" y="1600200"/>
            <a:ext cx="189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Special Mission</a:t>
            </a:r>
            <a:endParaRPr sz="1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" name="Google Shape;181;g118c16b5f81_0_3"/>
          <p:cNvSpPr txBox="1"/>
          <p:nvPr/>
        </p:nvSpPr>
        <p:spPr>
          <a:xfrm>
            <a:off x="609600" y="2667000"/>
            <a:ext cx="16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Carbon</a:t>
            </a:r>
            <a:endParaRPr sz="1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g118c16b5f81_0_3"/>
          <p:cNvSpPr txBox="1"/>
          <p:nvPr/>
        </p:nvSpPr>
        <p:spPr>
          <a:xfrm>
            <a:off x="609600" y="3200400"/>
            <a:ext cx="234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Resources on Cards</a:t>
            </a:r>
            <a:endParaRPr sz="1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g118c16b5f81_0_3"/>
          <p:cNvSpPr txBox="1"/>
          <p:nvPr/>
        </p:nvSpPr>
        <p:spPr>
          <a:xfrm>
            <a:off x="609600" y="3810000"/>
            <a:ext cx="189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Tucked Cards</a:t>
            </a:r>
            <a:endParaRPr sz="1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4" name="Google Shape;184;g118c16b5f81_0_3"/>
          <p:cNvCxnSpPr/>
          <p:nvPr/>
        </p:nvCxnSpPr>
        <p:spPr>
          <a:xfrm>
            <a:off x="2870175" y="56675"/>
            <a:ext cx="11400" cy="498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g118c16b5f81_0_3"/>
          <p:cNvCxnSpPr/>
          <p:nvPr/>
        </p:nvCxnSpPr>
        <p:spPr>
          <a:xfrm>
            <a:off x="523875" y="381000"/>
            <a:ext cx="3900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g118c16b5f81_0_3"/>
          <p:cNvSpPr txBox="1"/>
          <p:nvPr/>
        </p:nvSpPr>
        <p:spPr>
          <a:xfrm>
            <a:off x="838200" y="4495800"/>
            <a:ext cx="18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Total</a:t>
            </a:r>
            <a:endParaRPr sz="1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7" name="Google Shape;187;g118c16b5f81_0_3"/>
          <p:cNvCxnSpPr/>
          <p:nvPr/>
        </p:nvCxnSpPr>
        <p:spPr>
          <a:xfrm>
            <a:off x="78950" y="4356050"/>
            <a:ext cx="9003900" cy="22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g118c16b5f81_0_3"/>
          <p:cNvCxnSpPr/>
          <p:nvPr/>
        </p:nvCxnSpPr>
        <p:spPr>
          <a:xfrm>
            <a:off x="556250" y="3139450"/>
            <a:ext cx="8538000" cy="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g118c16b5f81_0_3"/>
          <p:cNvCxnSpPr/>
          <p:nvPr/>
        </p:nvCxnSpPr>
        <p:spPr>
          <a:xfrm>
            <a:off x="556250" y="3749050"/>
            <a:ext cx="8538000" cy="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g118c16b5f81_0_3"/>
          <p:cNvCxnSpPr/>
          <p:nvPr/>
        </p:nvCxnSpPr>
        <p:spPr>
          <a:xfrm>
            <a:off x="57150" y="2514600"/>
            <a:ext cx="9003000" cy="30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g118c16b5f81_0_3"/>
          <p:cNvCxnSpPr/>
          <p:nvPr/>
        </p:nvCxnSpPr>
        <p:spPr>
          <a:xfrm>
            <a:off x="4089375" y="56675"/>
            <a:ext cx="11400" cy="498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g118c16b5f81_0_3"/>
          <p:cNvCxnSpPr/>
          <p:nvPr/>
        </p:nvCxnSpPr>
        <p:spPr>
          <a:xfrm>
            <a:off x="7823175" y="56675"/>
            <a:ext cx="11400" cy="498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g118c16b5f81_0_3"/>
          <p:cNvCxnSpPr/>
          <p:nvPr/>
        </p:nvCxnSpPr>
        <p:spPr>
          <a:xfrm>
            <a:off x="6527775" y="56675"/>
            <a:ext cx="11400" cy="498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g118c16b5f81_0_3"/>
          <p:cNvCxnSpPr/>
          <p:nvPr/>
        </p:nvCxnSpPr>
        <p:spPr>
          <a:xfrm>
            <a:off x="5308575" y="56675"/>
            <a:ext cx="11400" cy="498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755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17e13fc920_1_6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14898">
            <a:off x="5714049" y="-2695039"/>
            <a:ext cx="5197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17e13fc920_1_629"/>
          <p:cNvSpPr txBox="1"/>
          <p:nvPr/>
        </p:nvSpPr>
        <p:spPr>
          <a:xfrm>
            <a:off x="-375" y="-22075"/>
            <a:ext cx="9113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 each station, you can choose </a:t>
            </a:r>
            <a:endParaRPr sz="3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 do 1 of 4 possible actions: </a:t>
            </a:r>
            <a:endParaRPr sz="3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117e13fc920_1_629"/>
          <p:cNvSpPr txBox="1"/>
          <p:nvPr/>
        </p:nvSpPr>
        <p:spPr>
          <a:xfrm>
            <a:off x="428000" y="1739700"/>
            <a:ext cx="5767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1 - Play Phytoplankton </a:t>
            </a:r>
            <a:endParaRPr sz="1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2 - Gain Resources</a:t>
            </a:r>
            <a:endParaRPr sz="1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3 - Grow from Photosynthesis</a:t>
            </a:r>
            <a:endParaRPr sz="1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4 - Sample Phytoplankton</a:t>
            </a:r>
            <a:endParaRPr sz="1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117e13fc920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14898">
            <a:off x="5714049" y="-2695039"/>
            <a:ext cx="5197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17e13fc920_0_9"/>
          <p:cNvSpPr txBox="1"/>
          <p:nvPr/>
        </p:nvSpPr>
        <p:spPr>
          <a:xfrm>
            <a:off x="75825" y="54125"/>
            <a:ext cx="8908200" cy="5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Your Objectives:</a:t>
            </a:r>
            <a:endParaRPr sz="3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"/>
              <a:buAutoNum type="arabicPeriod"/>
            </a:pPr>
            <a:r>
              <a:rPr lang="en-US" sz="2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Collect phytoplankton</a:t>
            </a:r>
            <a:endParaRPr sz="2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"/>
              <a:buAutoNum type="arabicPeriod"/>
            </a:pPr>
            <a:r>
              <a:rPr lang="en-US" sz="2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Gain resources  </a:t>
            </a:r>
            <a:endParaRPr sz="2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"/>
              <a:buAutoNum type="arabicPeriod"/>
            </a:pPr>
            <a:r>
              <a:rPr lang="en-US" sz="2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Trigger a BLOOM!</a:t>
            </a:r>
            <a:endParaRPr sz="2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117e13fc920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14898">
            <a:off x="5714049" y="-2695039"/>
            <a:ext cx="5197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17e13fc920_1_5"/>
          <p:cNvSpPr txBox="1"/>
          <p:nvPr/>
        </p:nvSpPr>
        <p:spPr>
          <a:xfrm>
            <a:off x="-375" y="-22075"/>
            <a:ext cx="8908200" cy="4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 order to experience the effects of a BLOOM, the conditions have to be just right</a:t>
            </a:r>
            <a:endParaRPr sz="3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Each phytoplankton collected has special powers and requires specific resources to BLOOM</a:t>
            </a:r>
            <a:r>
              <a:rPr lang="en-US" sz="3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886810">
            <a:off x="1707025" y="-277027"/>
            <a:ext cx="5729950" cy="561535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/>
        </p:nvSpPr>
        <p:spPr>
          <a:xfrm>
            <a:off x="2379603" y="2787209"/>
            <a:ext cx="441439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The marketing mix is a business tool used in marketing and by marketers.</a:t>
            </a:r>
            <a:endParaRPr/>
          </a:p>
        </p:txBody>
      </p:sp>
      <p:sp>
        <p:nvSpPr>
          <p:cNvPr id="54" name="Google Shape;54;p6"/>
          <p:cNvSpPr txBox="1"/>
          <p:nvPr/>
        </p:nvSpPr>
        <p:spPr>
          <a:xfrm>
            <a:off x="2432197" y="1599217"/>
            <a:ext cx="4300152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BIG TITLE</a:t>
            </a:r>
            <a:endParaRPr/>
          </a:p>
        </p:txBody>
      </p:sp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/>
          <p:nvPr/>
        </p:nvSpPr>
        <p:spPr>
          <a:xfrm>
            <a:off x="1993400" y="3237550"/>
            <a:ext cx="5277300" cy="8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Designed by Elizabeth Hargrave</a:t>
            </a:r>
            <a:endParaRPr sz="15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Illustrated by Natalia Rojas, Ana Maria Martinez Jaramillo, and Beth Sobel</a:t>
            </a:r>
            <a:endParaRPr sz="15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1141c5015a9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6475" y="-560273"/>
            <a:ext cx="4442627" cy="592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1141c5015a9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199" y="180175"/>
            <a:ext cx="28194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1141c5015a9_0_179"/>
          <p:cNvSpPr txBox="1"/>
          <p:nvPr/>
        </p:nvSpPr>
        <p:spPr>
          <a:xfrm>
            <a:off x="5335925" y="378800"/>
            <a:ext cx="11100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Wingspan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141c5015a9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6475" y="-560273"/>
            <a:ext cx="4442627" cy="592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1141c5015a9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199" y="180175"/>
            <a:ext cx="28194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141c5015a9_0_199"/>
          <p:cNvSpPr txBox="1"/>
          <p:nvPr/>
        </p:nvSpPr>
        <p:spPr>
          <a:xfrm>
            <a:off x="4148800" y="4593675"/>
            <a:ext cx="499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https://akffa.files.wordpress.com/2013/02/phytoplankton-fash-cards.pdf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3" name="Google Shape;73;g1141c5015a9_0_199"/>
          <p:cNvSpPr txBox="1"/>
          <p:nvPr/>
        </p:nvSpPr>
        <p:spPr>
          <a:xfrm>
            <a:off x="5295625" y="378800"/>
            <a:ext cx="11505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Wingspan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g1141c5015a9_0_199"/>
          <p:cNvSpPr txBox="1"/>
          <p:nvPr/>
        </p:nvSpPr>
        <p:spPr>
          <a:xfrm>
            <a:off x="6571850" y="2357000"/>
            <a:ext cx="22647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Phytoplankton Flash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g1141c5015a9_0_199"/>
          <p:cNvSpPr txBox="1"/>
          <p:nvPr/>
        </p:nvSpPr>
        <p:spPr>
          <a:xfrm>
            <a:off x="220650" y="2684825"/>
            <a:ext cx="10344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habitats!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6" name="Google Shape;76;g1141c5015a9_0_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529" y="2853850"/>
            <a:ext cx="1127975" cy="164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141c5015a9_0_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5975" y="2853850"/>
            <a:ext cx="1150406" cy="16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41c5015a9_0_186"/>
          <p:cNvSpPr txBox="1"/>
          <p:nvPr/>
        </p:nvSpPr>
        <p:spPr>
          <a:xfrm>
            <a:off x="67725" y="62775"/>
            <a:ext cx="4067100" cy="49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Phytoplankton Flash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4" name="Google Shape;84;g1141c5015a9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504" y="530025"/>
            <a:ext cx="1127975" cy="164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141c5015a9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25" y="530025"/>
            <a:ext cx="1150406" cy="16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141c5015a9_0_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140" y="530025"/>
            <a:ext cx="3076861" cy="42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141c5015a9_0_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4975" y="530025"/>
            <a:ext cx="3183425" cy="427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141c5015a9_0_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925" y="2240250"/>
            <a:ext cx="1127976" cy="161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141c5015a9_0_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00" y="2240250"/>
            <a:ext cx="1127975" cy="161260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141c5015a9_0_186"/>
          <p:cNvSpPr txBox="1"/>
          <p:nvPr/>
        </p:nvSpPr>
        <p:spPr>
          <a:xfrm>
            <a:off x="2750075" y="4432450"/>
            <a:ext cx="4995300" cy="36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9"/>
              </a:rPr>
              <a:t>https://akffa.files.wordpress.com/2013/02/phytoplankton-fash-cards.pdf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91" name="Google Shape;91;g1141c5015a9_0_186"/>
          <p:cNvSpPr txBox="1"/>
          <p:nvPr/>
        </p:nvSpPr>
        <p:spPr>
          <a:xfrm>
            <a:off x="51800" y="3821775"/>
            <a:ext cx="2543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Phytoplankton Flash was funded by a grant to Dr. Vera Trainer at NOAA’s NFSC (www.nwfsc.noaa.gov/hab). We thank Dr. Rita Horner (University of Washington) and Sheryl Day (NOAA) for the card design; Kathleen K. Newell (University of Washing - ton), Brian Bill (NOAA) for the phytoplankton photographs, and Catie </a:t>
            </a:r>
            <a:r>
              <a:rPr lang="en-US" sz="900" dirty="0" err="1"/>
              <a:t>Bursch</a:t>
            </a:r>
            <a:r>
              <a:rPr lang="en-US" sz="900" dirty="0"/>
              <a:t> for the illustrations.</a:t>
            </a:r>
            <a:endParaRPr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7"/>
          <p:cNvGrpSpPr/>
          <p:nvPr/>
        </p:nvGrpSpPr>
        <p:grpSpPr>
          <a:xfrm>
            <a:off x="4586213" y="555375"/>
            <a:ext cx="4419332" cy="4419332"/>
            <a:chOff x="5513513" y="-2042600"/>
            <a:chExt cx="4419332" cy="4419332"/>
          </a:xfrm>
        </p:grpSpPr>
        <p:pic>
          <p:nvPicPr>
            <p:cNvPr id="97" name="Google Shape;97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3513" y="-2042600"/>
              <a:ext cx="4419332" cy="4419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7"/>
            <p:cNvPicPr preferRelativeResize="0"/>
            <p:nvPr/>
          </p:nvPicPr>
          <p:blipFill>
            <a:blip r:embed="rId4">
              <a:alphaModFix amt="55000"/>
            </a:blip>
            <a:stretch>
              <a:fillRect/>
            </a:stretch>
          </p:blipFill>
          <p:spPr>
            <a:xfrm>
              <a:off x="6426025" y="-1260000"/>
              <a:ext cx="2503901" cy="2854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7"/>
          <p:cNvSpPr txBox="1"/>
          <p:nvPr/>
        </p:nvSpPr>
        <p:spPr>
          <a:xfrm>
            <a:off x="143925" y="62775"/>
            <a:ext cx="4155900" cy="49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“Ocean Bloom” Game Premise</a:t>
            </a:r>
            <a:endParaRPr sz="20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" name="Google Shape;100;p7"/>
          <p:cNvSpPr txBox="1"/>
          <p:nvPr/>
        </p:nvSpPr>
        <p:spPr>
          <a:xfrm>
            <a:off x="143925" y="669625"/>
            <a:ext cx="5036700" cy="4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You are a research scientist studying </a:t>
            </a:r>
            <a:r>
              <a:rPr lang="en-US" sz="150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phytoplankton</a:t>
            </a:r>
            <a:r>
              <a:rPr lang="en-US" sz="1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in the ocean in order to understand their growth patterns and conditions. </a:t>
            </a:r>
            <a:endParaRPr sz="15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You were recently given the funding and opportunity to </a:t>
            </a:r>
            <a:r>
              <a:rPr lang="en-US" sz="150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plan three cruises</a:t>
            </a:r>
            <a:r>
              <a:rPr lang="en-US" sz="1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around the oceans to sample and study phytoplankton! </a:t>
            </a:r>
            <a:endParaRPr sz="15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There are different benefits to studying phytoplankton in each area of the ocean, but plan carefully, as you can only stop in five locations each cruise.</a:t>
            </a:r>
            <a:endParaRPr sz="15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1" name="Google Shape;101;p7"/>
          <p:cNvPicPr preferRelativeResize="0"/>
          <p:nvPr/>
        </p:nvPicPr>
        <p:blipFill rotWithShape="1">
          <a:blip r:embed="rId5">
            <a:alphaModFix/>
          </a:blip>
          <a:srcRect l="11719" t="68489" r="64832" b="6833"/>
          <a:stretch/>
        </p:blipFill>
        <p:spPr>
          <a:xfrm>
            <a:off x="5654150" y="2077425"/>
            <a:ext cx="2208548" cy="130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17e13fc920_1_6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14898">
            <a:off x="5714049" y="-2695039"/>
            <a:ext cx="5197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17e13fc920_1_640"/>
          <p:cNvSpPr txBox="1"/>
          <p:nvPr/>
        </p:nvSpPr>
        <p:spPr>
          <a:xfrm>
            <a:off x="0" y="0"/>
            <a:ext cx="4928176" cy="586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Game Components:</a:t>
            </a:r>
            <a:endParaRPr sz="21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 Group of 2-5 players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25 Phytoplankton Cards</a:t>
            </a: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5 Resource Dice</a:t>
            </a: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Resources - jellybeans</a:t>
            </a: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-US" sz="1200" b="1" dirty="0">
                <a:solidFill>
                  <a:schemeClr val="dk2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Light - yellow</a:t>
            </a:r>
            <a:endParaRPr sz="1200" b="1" dirty="0">
              <a:solidFill>
                <a:schemeClr val="dk2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-US" sz="1200" b="1" dirty="0">
                <a:solidFill>
                  <a:schemeClr val="dk2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Nitrogen - green</a:t>
            </a:r>
            <a:endParaRPr sz="1200" b="1" dirty="0">
              <a:solidFill>
                <a:schemeClr val="dk2"/>
              </a:solidFill>
              <a:highlight>
                <a:srgbClr val="00FF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-US" sz="1200" b="1" dirty="0">
                <a:solidFill>
                  <a:schemeClr val="dk2"/>
                </a:solidFill>
                <a:highlight>
                  <a:srgbClr val="FF00FF"/>
                </a:highlight>
                <a:latin typeface="Montserrat"/>
                <a:ea typeface="Montserrat"/>
                <a:cs typeface="Montserrat"/>
                <a:sym typeface="Montserrat"/>
              </a:rPr>
              <a:t>Phosphorus - purple</a:t>
            </a:r>
            <a:endParaRPr sz="1200" b="1" dirty="0">
              <a:solidFill>
                <a:schemeClr val="dk2"/>
              </a:solidFill>
              <a:highlight>
                <a:srgbClr val="FF00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-US" sz="1200" b="1" dirty="0">
                <a:solidFill>
                  <a:schemeClr val="dk2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Iron - orange</a:t>
            </a:r>
            <a:endParaRPr sz="1200" b="1" dirty="0">
              <a:solidFill>
                <a:schemeClr val="dk2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-US" sz="1200" b="1" dirty="0">
                <a:solidFill>
                  <a:schemeClr val="dk2"/>
                </a:solidFill>
                <a:highlight>
                  <a:srgbClr val="008080"/>
                </a:highlight>
                <a:latin typeface="Montserrat"/>
                <a:ea typeface="Montserrat"/>
                <a:cs typeface="Montserrat"/>
                <a:sym typeface="Montserrat"/>
              </a:rPr>
              <a:t>Silica - blue</a:t>
            </a:r>
          </a:p>
          <a:p>
            <a:pPr marL="1066800" marR="0"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066800" marR="0"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US" sz="1200" b="1" dirty="0">
                <a:solidFill>
                  <a:schemeClr val="dk2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Carbon – red jellybeans</a:t>
            </a: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g117e13fc920_1_6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48">
            <a:off x="9595264" y="3338485"/>
            <a:ext cx="505973" cy="49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17e13fc920_1_640"/>
          <p:cNvPicPr preferRelativeResize="0"/>
          <p:nvPr/>
        </p:nvPicPr>
        <p:blipFill rotWithShape="1">
          <a:blip r:embed="rId5">
            <a:alphaModFix/>
          </a:blip>
          <a:srcRect r="25322" b="23283"/>
          <a:stretch/>
        </p:blipFill>
        <p:spPr>
          <a:xfrm>
            <a:off x="3240894" y="1595963"/>
            <a:ext cx="1688316" cy="123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F663E99A-C35A-4476-A5C2-012DFB4A1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230" y="4321621"/>
            <a:ext cx="495998" cy="601294"/>
          </a:xfrm>
          <a:prstGeom prst="rect">
            <a:avLst/>
          </a:prstGeom>
        </p:spPr>
      </p:pic>
      <p:pic>
        <p:nvPicPr>
          <p:cNvPr id="15" name="Picture 14" descr="A picture containing text, parking, meter, container&#10;&#10;Description automatically generated">
            <a:extLst>
              <a:ext uri="{FF2B5EF4-FFF2-40B4-BE49-F238E27FC236}">
                <a16:creationId xmlns:a16="http://schemas.microsoft.com/office/drawing/2014/main" id="{A0FA0F15-B9A8-41BA-9129-35427109D82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7438C"/>
              </a:clrFrom>
              <a:clrTo>
                <a:srgbClr val="07438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69" b="95565" l="9920" r="89902">
                        <a14:foregroundMark x1="50938" y1="8569" x2="50938" y2="8569"/>
                        <a14:foregroundMark x1="53619" y1="92137" x2="53619" y2="92137"/>
                        <a14:foregroundMark x1="52011" y1="95565" x2="52011" y2="95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5465" y="1921540"/>
            <a:ext cx="658022" cy="583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864A59-7653-4099-A727-F14B7B42BA21}"/>
              </a:ext>
            </a:extLst>
          </p:cNvPr>
          <p:cNvSpPr txBox="1"/>
          <p:nvPr/>
        </p:nvSpPr>
        <p:spPr>
          <a:xfrm>
            <a:off x="4769709" y="1352947"/>
            <a:ext cx="4263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>
              <a:buClr>
                <a:schemeClr val="dk2"/>
              </a:buClr>
              <a:buSzPts val="1200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>
              <a:buClr>
                <a:schemeClr val="dk2"/>
              </a:buClr>
              <a:buSzPts val="1200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Ocean Region player mat per player</a:t>
            </a:r>
          </a:p>
          <a:p>
            <a:pPr marL="609600"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Score Card</a:t>
            </a:r>
          </a:p>
          <a:p>
            <a:endParaRPr lang="en-US" sz="1200" dirty="0"/>
          </a:p>
        </p:txBody>
      </p:sp>
      <p:sp>
        <p:nvSpPr>
          <p:cNvPr id="3" name="Equals 2">
            <a:extLst>
              <a:ext uri="{FF2B5EF4-FFF2-40B4-BE49-F238E27FC236}">
                <a16:creationId xmlns:a16="http://schemas.microsoft.com/office/drawing/2014/main" id="{377A4D29-603A-4F1D-A87B-7E8165C3577B}"/>
              </a:ext>
            </a:extLst>
          </p:cNvPr>
          <p:cNvSpPr/>
          <p:nvPr/>
        </p:nvSpPr>
        <p:spPr>
          <a:xfrm>
            <a:off x="2916533" y="2036096"/>
            <a:ext cx="325394" cy="35422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655FF58A-B304-416A-B9F6-55598E6C0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4661" y="2200852"/>
            <a:ext cx="2137578" cy="1197508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6A7E3204-3CCC-4E30-948D-245914AA0A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5513" y="3875904"/>
            <a:ext cx="1242707" cy="695346"/>
          </a:xfrm>
          <a:prstGeom prst="rect">
            <a:avLst/>
          </a:prstGeom>
        </p:spPr>
      </p:pic>
      <p:pic>
        <p:nvPicPr>
          <p:cNvPr id="1028" name="Picture 4" descr="Purchase Jelly Beans | Candy | Farm Fresh Nuts Store">
            <a:extLst>
              <a:ext uri="{FF2B5EF4-FFF2-40B4-BE49-F238E27FC236}">
                <a16:creationId xmlns:a16="http://schemas.microsoft.com/office/drawing/2014/main" id="{D245C45E-18DE-47DC-B19E-3DF6FCC32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93" y="3073470"/>
            <a:ext cx="1399641" cy="91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11807365bb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14898">
            <a:off x="5714049" y="-2695039"/>
            <a:ext cx="5197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1807365bb4_0_0"/>
          <p:cNvSpPr txBox="1"/>
          <p:nvPr/>
        </p:nvSpPr>
        <p:spPr>
          <a:xfrm>
            <a:off x="110650" y="170350"/>
            <a:ext cx="2664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Find phytoplankton</a:t>
            </a: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Watch them grow</a:t>
            </a: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Gain resources needed for them to thrive, and arrange the perfect conditions for certain species to BLOOM</a:t>
            </a: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8" name="Google Shape;108;g11807365bb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6750"/>
            <a:ext cx="1817393" cy="2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1807365bb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942" y="2528397"/>
            <a:ext cx="2471390" cy="196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1807365bb4_0_0"/>
          <p:cNvPicPr preferRelativeResize="0"/>
          <p:nvPr/>
        </p:nvPicPr>
        <p:blipFill rotWithShape="1">
          <a:blip r:embed="rId6">
            <a:alphaModFix/>
          </a:blip>
          <a:srcRect l="23209" t="63829" r="47548" b="15860"/>
          <a:stretch/>
        </p:blipFill>
        <p:spPr>
          <a:xfrm>
            <a:off x="5205377" y="3130800"/>
            <a:ext cx="1074324" cy="1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1807365bb4_0_0"/>
          <p:cNvPicPr preferRelativeResize="0"/>
          <p:nvPr/>
        </p:nvPicPr>
        <p:blipFill rotWithShape="1">
          <a:blip r:embed="rId6">
            <a:alphaModFix/>
          </a:blip>
          <a:srcRect l="25145" t="15299" r="45612" b="60675"/>
          <a:stretch/>
        </p:blipFill>
        <p:spPr>
          <a:xfrm>
            <a:off x="5123573" y="689350"/>
            <a:ext cx="1074324" cy="123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1807365bb4_0_0"/>
          <p:cNvPicPr preferRelativeResize="0"/>
          <p:nvPr/>
        </p:nvPicPr>
        <p:blipFill rotWithShape="1">
          <a:blip r:embed="rId6">
            <a:alphaModFix/>
          </a:blip>
          <a:srcRect l="23782" t="39466" r="46976" b="39130"/>
          <a:stretch/>
        </p:blipFill>
        <p:spPr>
          <a:xfrm>
            <a:off x="5123577" y="1925025"/>
            <a:ext cx="1074324" cy="11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839D9F-AE75-4F4C-B944-25F46384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20" y="-68979"/>
            <a:ext cx="6691311" cy="51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3795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462</Words>
  <Application>Microsoft Office PowerPoint</Application>
  <PresentationFormat>On-screen Show (16:9)</PresentationFormat>
  <Paragraphs>119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Lato Light</vt:lpstr>
      <vt:lpstr>Montserrat</vt:lpstr>
      <vt:lpstr>Comfortaa</vt:lpstr>
      <vt:lpstr>Calibri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Designed by Slidesmash</dc:creator>
  <cp:lastModifiedBy>Sarah Donohoe</cp:lastModifiedBy>
  <cp:revision>4</cp:revision>
  <dcterms:created xsi:type="dcterms:W3CDTF">2014-11-12T21:47:38Z</dcterms:created>
  <dcterms:modified xsi:type="dcterms:W3CDTF">2022-03-09T07:39:48Z</dcterms:modified>
</cp:coreProperties>
</file>